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533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b="1" sz="2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sz="4000"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-812800" y="0"/>
            <a:ext cx="14630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00200" y="330200"/>
            <a:ext cx="9779001" cy="65193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642100" y="762000"/>
            <a:ext cx="5494867" cy="8242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1054100"/>
            <a:ext cx="5334000" cy="800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3800"/>
              </a:spcBef>
              <a:defRPr sz="2800"/>
            </a:lvl1pPr>
            <a:lvl2pPr marL="762000" indent="-381000">
              <a:spcBef>
                <a:spcPts val="3800"/>
              </a:spcBef>
              <a:defRPr sz="2800"/>
            </a:lvl2pPr>
            <a:lvl3pPr marL="1143000" indent="-381000">
              <a:spcBef>
                <a:spcPts val="3800"/>
              </a:spcBef>
              <a:defRPr sz="2800"/>
            </a:lvl3pPr>
            <a:lvl4pPr marL="1524000" indent="-381000">
              <a:spcBef>
                <a:spcPts val="3800"/>
              </a:spcBef>
              <a:defRPr sz="2800"/>
            </a:lvl4pPr>
            <a:lvl5pPr marL="1905000" indent="-381000">
              <a:spcBef>
                <a:spcPts val="38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464300" y="5067300"/>
            <a:ext cx="5943600" cy="3962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464300" y="762000"/>
            <a:ext cx="584835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723900" y="723900"/>
            <a:ext cx="5638801" cy="845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11798" y="9245599"/>
            <a:ext cx="368504" cy="381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Image Gallery"/>
          <p:cNvGrpSpPr/>
          <p:nvPr/>
        </p:nvGrpSpPr>
        <p:grpSpPr>
          <a:xfrm>
            <a:off x="7307138" y="2718965"/>
            <a:ext cx="4156324" cy="6841878"/>
            <a:chOff x="0" y="0"/>
            <a:chExt cx="4156323" cy="6841876"/>
          </a:xfrm>
        </p:grpSpPr>
        <p:pic>
          <p:nvPicPr>
            <p:cNvPr id="119" name="Screen Shot 2019-11-06 at 14.24.56.png" descr="Screen Shot 2019-11-06 at 14.24.56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1262" t="0" r="1262" b="0"/>
            <a:stretch>
              <a:fillRect/>
            </a:stretch>
          </p:blipFill>
          <p:spPr>
            <a:xfrm>
              <a:off x="0" y="0"/>
              <a:ext cx="4156324" cy="600367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0" name="Colored text…"/>
            <p:cNvSpPr/>
            <p:nvPr/>
          </p:nvSpPr>
          <p:spPr>
            <a:xfrm>
              <a:off x="0" y="6079876"/>
              <a:ext cx="4156324" cy="762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/>
            <a:p>
              <a:pPr>
                <a:defRPr sz="2000"/>
              </a:pPr>
              <a:r>
                <a:t>Colored text</a:t>
              </a:r>
            </a:p>
            <a:p>
              <a:pPr>
                <a:defRPr sz="2000"/>
              </a:pPr>
              <a:r>
                <a:t>WER: 3.5%</a:t>
              </a:r>
            </a:p>
          </p:txBody>
        </p:sp>
      </p:grpSp>
      <p:sp>
        <p:nvSpPr>
          <p:cNvPr id="122" name="Slide Number"/>
          <p:cNvSpPr txBox="1"/>
          <p:nvPr>
            <p:ph type="sldNum" sz="quarter" idx="4294967295"/>
          </p:nvPr>
        </p:nvSpPr>
        <p:spPr>
          <a:xfrm>
            <a:off x="6375349" y="924560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t"/>
          <a:lstStyle/>
          <a:p>
            <a:pPr/>
            <a:fld id="{86CB4B4D-7CA3-9044-876B-883B54F8677D}" type="slidenum"/>
          </a:p>
        </p:txBody>
      </p:sp>
      <p:sp>
        <p:nvSpPr>
          <p:cNvPr id="123" name="PDF Text Recognition using Google Vision API"/>
          <p:cNvSpPr txBox="1"/>
          <p:nvPr/>
        </p:nvSpPr>
        <p:spPr>
          <a:xfrm>
            <a:off x="1100243" y="393699"/>
            <a:ext cx="10804315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PDF Text Recognition using Google Vision API</a:t>
            </a:r>
          </a:p>
        </p:txBody>
      </p:sp>
      <p:grpSp>
        <p:nvGrpSpPr>
          <p:cNvPr id="126" name="Image Gallery"/>
          <p:cNvGrpSpPr/>
          <p:nvPr/>
        </p:nvGrpSpPr>
        <p:grpSpPr>
          <a:xfrm>
            <a:off x="1530746" y="2758702"/>
            <a:ext cx="4406108" cy="7067204"/>
            <a:chOff x="0" y="0"/>
            <a:chExt cx="4406106" cy="7067202"/>
          </a:xfrm>
        </p:grpSpPr>
        <p:pic>
          <p:nvPicPr>
            <p:cNvPr id="124" name="Screen Shot 2019-11-06 at 14.25.51.png" descr="Screen Shot 2019-11-06 at 14.25.51.pn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2253" r="0" b="2253"/>
            <a:stretch>
              <a:fillRect/>
            </a:stretch>
          </p:blipFill>
          <p:spPr>
            <a:xfrm>
              <a:off x="0" y="0"/>
              <a:ext cx="4406107" cy="592420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5" name="Bold/Underlined/Italic text…"/>
            <p:cNvSpPr/>
            <p:nvPr/>
          </p:nvSpPr>
          <p:spPr>
            <a:xfrm>
              <a:off x="0" y="6000402"/>
              <a:ext cx="4406107" cy="1066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/>
            <a:p>
              <a:pPr>
                <a:defRPr sz="2000"/>
              </a:pPr>
              <a:r>
                <a:t>Bold/Underlined/Italic text</a:t>
              </a:r>
            </a:p>
            <a:p>
              <a:pPr>
                <a:defRPr sz="2000"/>
              </a:pPr>
              <a:r>
                <a:t>WER: 3%</a:t>
              </a:r>
            </a:p>
          </p:txBody>
        </p:sp>
      </p:grpSp>
      <p:sp>
        <p:nvSpPr>
          <p:cNvPr id="127" name="Font, size, styles and color variation:…"/>
          <p:cNvSpPr txBox="1"/>
          <p:nvPr/>
        </p:nvSpPr>
        <p:spPr>
          <a:xfrm>
            <a:off x="3567461" y="1442032"/>
            <a:ext cx="5869878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700"/>
            </a:pPr>
            <a:r>
              <a:t>Font, size, styles and color variation: </a:t>
            </a:r>
          </a:p>
          <a:p>
            <a:pPr>
              <a:defRPr sz="2700"/>
            </a:pPr>
            <a:r>
              <a:t>Word Error Rate (WER) up to 3.5%.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lide Number"/>
          <p:cNvSpPr txBox="1"/>
          <p:nvPr>
            <p:ph type="sldNum" sz="quarter" idx="4294967295"/>
          </p:nvPr>
        </p:nvSpPr>
        <p:spPr>
          <a:xfrm>
            <a:off x="6375349" y="924560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t"/>
          <a:lstStyle/>
          <a:p>
            <a:pPr/>
            <a:fld id="{86CB4B4D-7CA3-9044-876B-883B54F8677D}" type="slidenum"/>
          </a:p>
        </p:txBody>
      </p:sp>
      <p:grpSp>
        <p:nvGrpSpPr>
          <p:cNvPr id="132" name="Image Gallery"/>
          <p:cNvGrpSpPr/>
          <p:nvPr/>
        </p:nvGrpSpPr>
        <p:grpSpPr>
          <a:xfrm>
            <a:off x="1530746" y="2768600"/>
            <a:ext cx="4406108" cy="6912273"/>
            <a:chOff x="0" y="0"/>
            <a:chExt cx="4406106" cy="6912272"/>
          </a:xfrm>
        </p:grpSpPr>
        <p:pic>
          <p:nvPicPr>
            <p:cNvPr id="130" name="MedText01.jpg" descr="MedText01.jp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1640" t="0" r="1640" b="0"/>
            <a:stretch>
              <a:fillRect/>
            </a:stretch>
          </p:blipFill>
          <p:spPr>
            <a:xfrm>
              <a:off x="0" y="0"/>
              <a:ext cx="4406107" cy="607407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1" name="Perspective text…"/>
            <p:cNvSpPr/>
            <p:nvPr/>
          </p:nvSpPr>
          <p:spPr>
            <a:xfrm>
              <a:off x="0" y="6150272"/>
              <a:ext cx="4406107" cy="762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/>
            <a:p>
              <a:pPr>
                <a:defRPr sz="2000"/>
              </a:pPr>
              <a:r>
                <a:t>Perspective text</a:t>
              </a:r>
            </a:p>
            <a:p>
              <a:pPr>
                <a:defRPr sz="2000"/>
              </a:pPr>
              <a:r>
                <a:t>WER: 1%</a:t>
              </a:r>
            </a:p>
          </p:txBody>
        </p:sp>
      </p:grpSp>
      <p:grpSp>
        <p:nvGrpSpPr>
          <p:cNvPr id="135" name="Image Gallery"/>
          <p:cNvGrpSpPr/>
          <p:nvPr/>
        </p:nvGrpSpPr>
        <p:grpSpPr>
          <a:xfrm>
            <a:off x="7294438" y="2772444"/>
            <a:ext cx="4406107" cy="6861920"/>
            <a:chOff x="0" y="0"/>
            <a:chExt cx="4406106" cy="6861919"/>
          </a:xfrm>
        </p:grpSpPr>
        <p:pic>
          <p:nvPicPr>
            <p:cNvPr id="133" name="MedText02.jpg" descr="MedText02.jp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1236" t="0" r="1236" b="0"/>
            <a:stretch>
              <a:fillRect/>
            </a:stretch>
          </p:blipFill>
          <p:spPr>
            <a:xfrm>
              <a:off x="0" y="0"/>
              <a:ext cx="4406107" cy="60237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4" name="Crumpled paper…"/>
            <p:cNvSpPr/>
            <p:nvPr/>
          </p:nvSpPr>
          <p:spPr>
            <a:xfrm>
              <a:off x="0" y="6099919"/>
              <a:ext cx="4406107" cy="762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/>
            <a:p>
              <a:pPr>
                <a:defRPr sz="2000"/>
              </a:pPr>
              <a:r>
                <a:t>Crumpled paper</a:t>
              </a:r>
            </a:p>
            <a:p>
              <a:pPr>
                <a:defRPr sz="2000"/>
              </a:pPr>
              <a:r>
                <a:t>WER: 1%</a:t>
              </a:r>
            </a:p>
          </p:txBody>
        </p:sp>
      </p:grpSp>
      <p:sp>
        <p:nvSpPr>
          <p:cNvPr id="136" name="JPEG Text Recognition using Google Vision API"/>
          <p:cNvSpPr txBox="1"/>
          <p:nvPr/>
        </p:nvSpPr>
        <p:spPr>
          <a:xfrm>
            <a:off x="939062" y="393699"/>
            <a:ext cx="11126677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JPEG Text Recognition using Google Vision API</a:t>
            </a:r>
          </a:p>
        </p:txBody>
      </p:sp>
      <p:sp>
        <p:nvSpPr>
          <p:cNvPr id="137" name="Various effects applied to JPEG image:…"/>
          <p:cNvSpPr txBox="1"/>
          <p:nvPr/>
        </p:nvSpPr>
        <p:spPr>
          <a:xfrm>
            <a:off x="3361207" y="1468772"/>
            <a:ext cx="6282386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700"/>
            </a:pPr>
            <a:r>
              <a:t>Various effects applied to JPEG image: </a:t>
            </a:r>
          </a:p>
          <a:p>
            <a:pPr>
              <a:defRPr sz="2700"/>
            </a:pPr>
            <a:r>
              <a:t>Word Error Rate (WER) up to 11%.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lide Number"/>
          <p:cNvSpPr txBox="1"/>
          <p:nvPr>
            <p:ph type="sldNum" sz="quarter" idx="4294967295"/>
          </p:nvPr>
        </p:nvSpPr>
        <p:spPr>
          <a:xfrm>
            <a:off x="6375349" y="924560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t"/>
          <a:lstStyle/>
          <a:p>
            <a:pPr/>
            <a:fld id="{86CB4B4D-7CA3-9044-876B-883B54F8677D}" type="slidenum"/>
          </a:p>
        </p:txBody>
      </p:sp>
      <p:grpSp>
        <p:nvGrpSpPr>
          <p:cNvPr id="142" name="Image Gallery"/>
          <p:cNvGrpSpPr/>
          <p:nvPr/>
        </p:nvGrpSpPr>
        <p:grpSpPr>
          <a:xfrm>
            <a:off x="1534864" y="2754163"/>
            <a:ext cx="4397872" cy="6797974"/>
            <a:chOff x="0" y="0"/>
            <a:chExt cx="4397871" cy="6797972"/>
          </a:xfrm>
        </p:grpSpPr>
        <p:pic>
          <p:nvPicPr>
            <p:cNvPr id="140" name="MedText03.jpg" descr="MedText03.jp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804" t="0" r="804" b="0"/>
            <a:stretch>
              <a:fillRect/>
            </a:stretch>
          </p:blipFill>
          <p:spPr>
            <a:xfrm>
              <a:off x="0" y="0"/>
              <a:ext cx="4397872" cy="595977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1" name="Rotated sheet…"/>
            <p:cNvSpPr/>
            <p:nvPr/>
          </p:nvSpPr>
          <p:spPr>
            <a:xfrm>
              <a:off x="0" y="6035972"/>
              <a:ext cx="4397872" cy="762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/>
            <a:p>
              <a:pPr>
                <a:defRPr sz="2000"/>
              </a:pPr>
              <a:r>
                <a:t>Rotated sheet</a:t>
              </a:r>
            </a:p>
            <a:p>
              <a:pPr>
                <a:defRPr sz="2000"/>
              </a:pPr>
              <a:r>
                <a:t>WER: (2-9)%</a:t>
              </a:r>
            </a:p>
          </p:txBody>
        </p:sp>
      </p:grpSp>
      <p:grpSp>
        <p:nvGrpSpPr>
          <p:cNvPr id="145" name="Image Gallery"/>
          <p:cNvGrpSpPr/>
          <p:nvPr/>
        </p:nvGrpSpPr>
        <p:grpSpPr>
          <a:xfrm>
            <a:off x="7186364" y="2747218"/>
            <a:ext cx="4397872" cy="6811864"/>
            <a:chOff x="0" y="0"/>
            <a:chExt cx="4397871" cy="6811863"/>
          </a:xfrm>
        </p:grpSpPr>
        <p:pic>
          <p:nvPicPr>
            <p:cNvPr id="143" name="MedText07.jpg" descr="MedText07.jp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919" t="0" r="919" b="0"/>
            <a:stretch>
              <a:fillRect/>
            </a:stretch>
          </p:blipFill>
          <p:spPr>
            <a:xfrm>
              <a:off x="0" y="0"/>
              <a:ext cx="4397872" cy="597366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4" name="Blurry image…"/>
            <p:cNvSpPr/>
            <p:nvPr/>
          </p:nvSpPr>
          <p:spPr>
            <a:xfrm>
              <a:off x="0" y="6049863"/>
              <a:ext cx="4397872" cy="762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/>
            <a:p>
              <a:pPr>
                <a:defRPr sz="2000"/>
              </a:pPr>
              <a:r>
                <a:t>Blurry image</a:t>
              </a:r>
            </a:p>
            <a:p>
              <a:pPr>
                <a:defRPr sz="2000"/>
              </a:pPr>
              <a:r>
                <a:t>WER: 11%</a:t>
              </a:r>
            </a:p>
          </p:txBody>
        </p:sp>
      </p:grpSp>
      <p:sp>
        <p:nvSpPr>
          <p:cNvPr id="146" name="JPEG Text Recognition using Google Vision API"/>
          <p:cNvSpPr txBox="1"/>
          <p:nvPr/>
        </p:nvSpPr>
        <p:spPr>
          <a:xfrm>
            <a:off x="939062" y="393699"/>
            <a:ext cx="11126677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JPEG Text Recognition using Google Vision API</a:t>
            </a:r>
          </a:p>
        </p:txBody>
      </p:sp>
      <p:sp>
        <p:nvSpPr>
          <p:cNvPr id="147" name="Other effects applied:Out of focus image, landscape orientation, presence of external objects, etc."/>
          <p:cNvSpPr txBox="1"/>
          <p:nvPr/>
        </p:nvSpPr>
        <p:spPr>
          <a:xfrm>
            <a:off x="514622" y="1468772"/>
            <a:ext cx="11975555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1" sz="2700"/>
            </a:pPr>
            <a:r>
              <a:rPr u="sng"/>
              <a:t>Other effects applied</a:t>
            </a:r>
            <a:r>
              <a:t>:Out of focus image, landscape orientation, presence of external objects, etc.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